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58" r:id="rId4"/>
    <p:sldId id="259" r:id="rId5"/>
    <p:sldId id="277" r:id="rId6"/>
    <p:sldId id="260" r:id="rId7"/>
    <p:sldId id="271" r:id="rId8"/>
    <p:sldId id="272" r:id="rId9"/>
    <p:sldId id="264" r:id="rId10"/>
    <p:sldId id="261" r:id="rId11"/>
    <p:sldId id="275" r:id="rId12"/>
    <p:sldId id="267" r:id="rId13"/>
    <p:sldId id="274" r:id="rId14"/>
    <p:sldId id="27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10/3/2015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10/3/2015</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10/3/2015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10/3/2015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10/3/2015</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2.vatican.va/content/francesco/en/apost_exhortations/documents/papa-francesco_esortazione-ap_20131124_evangelii-gaudium.html#_ftnref4" TargetMode="External"/><Relationship Id="rId2" Type="http://schemas.openxmlformats.org/officeDocument/2006/relationships/hyperlink" Target="http://www.cruxnow.com/papal-visit/2015/09/21/pope-francis-could-reframe-the-us-religious-freedom-debat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papers.ssrn.com/sol3/papers.cfm?abstract_id=2593623" TargetMode="External"/><Relationship Id="rId7" Type="http://schemas.openxmlformats.org/officeDocument/2006/relationships/hyperlink" Target="http://bakerpublishinggroup.com/books/free-to-serve/355660" TargetMode="External"/><Relationship Id="rId2" Type="http://schemas.openxmlformats.org/officeDocument/2006/relationships/hyperlink" Target="mailto:tcberg@stthomas.edu" TargetMode="External"/><Relationship Id="rId1" Type="http://schemas.openxmlformats.org/officeDocument/2006/relationships/slideLayout" Target="../slideLayouts/slideLayout2.xml"/><Relationship Id="rId6" Type="http://schemas.openxmlformats.org/officeDocument/2006/relationships/hyperlink" Target="http://papers.ssrn.com/sol3/papers.cfm?abstract_id=1725610" TargetMode="External"/><Relationship Id="rId5" Type="http://schemas.openxmlformats.org/officeDocument/2006/relationships/hyperlink" Target="http://papers.ssrn.com/sol3/papers.cfm?abstract_id=2517633" TargetMode="External"/><Relationship Id="rId4" Type="http://schemas.openxmlformats.org/officeDocument/2006/relationships/hyperlink" Target="http://papers.ssrn.com/sol3/papers.cfm?abstract_id=226882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papers.ssrn.com/sol3/papers.cfm?abstract_id=259362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rowman.com/ISBN/9781442214316/Pluralism-and-Freedom-Faith-Based-Organizations-in-a-Democratic-Society"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marketwatch.com/story/president-obamas-remarks-at-welcoming-ceremony-for-pope-francis-2015-09-23" TargetMode="External"/><Relationship Id="rId2" Type="http://schemas.openxmlformats.org/officeDocument/2006/relationships/hyperlink" Target="http://www.pewforum.org/uploaded%20Files/Topics/Religious_Affiliation/Unaffiliated/NonesOnTheRise-full.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2509" y="1020432"/>
            <a:ext cx="11575473" cy="1296742"/>
          </a:xfrm>
        </p:spPr>
        <p:txBody>
          <a:bodyPr>
            <a:normAutofit fontScale="90000"/>
          </a:bodyPr>
          <a:lstStyle/>
          <a:p>
            <a:r>
              <a:rPr lang="en-US" b="1" dirty="0" smtClean="0"/>
              <a:t>GETTING TO PURPLE: RELIGIOUS FREEDOM ARGUMENTS TO REACH THE PERSUADABLE MIDDLE</a:t>
            </a:r>
            <a:endParaRPr lang="en-US" b="1" dirty="0"/>
          </a:p>
        </p:txBody>
      </p:sp>
      <p:sp>
        <p:nvSpPr>
          <p:cNvPr id="3" name="Subtitle 2"/>
          <p:cNvSpPr>
            <a:spLocks noGrp="1"/>
          </p:cNvSpPr>
          <p:nvPr>
            <p:ph type="subTitle" idx="1"/>
          </p:nvPr>
        </p:nvSpPr>
        <p:spPr/>
        <p:txBody>
          <a:bodyPr>
            <a:normAutofit/>
          </a:bodyPr>
          <a:lstStyle/>
          <a:p>
            <a:r>
              <a:rPr lang="en-US" sz="2000" i="1" dirty="0" smtClean="0"/>
              <a:t>Thomas </a:t>
            </a:r>
            <a:r>
              <a:rPr lang="en-US" sz="2000" i="1" dirty="0" err="1" smtClean="0"/>
              <a:t>c.</a:t>
            </a:r>
            <a:r>
              <a:rPr lang="en-US" sz="2000" i="1" dirty="0" smtClean="0"/>
              <a:t> Berg, university of </a:t>
            </a:r>
            <a:r>
              <a:rPr lang="en-US" sz="2000" i="1" dirty="0" err="1" smtClean="0"/>
              <a:t>st.</a:t>
            </a:r>
            <a:r>
              <a:rPr lang="en-US" sz="2000" i="1" dirty="0" smtClean="0"/>
              <a:t>  Thomas school of law, </a:t>
            </a:r>
            <a:r>
              <a:rPr lang="en-US" sz="2000" i="1" dirty="0" err="1" smtClean="0"/>
              <a:t>minnesota</a:t>
            </a:r>
            <a:r>
              <a:rPr lang="en-US" sz="2000" i="1" dirty="0" smtClean="0"/>
              <a:t> </a:t>
            </a:r>
            <a:endParaRPr lang="en-US" sz="2000" i="1" dirty="0"/>
          </a:p>
        </p:txBody>
      </p:sp>
    </p:spTree>
    <p:extLst>
      <p:ext uri="{BB962C8B-B14F-4D97-AF65-F5344CB8AC3E}">
        <p14:creationId xmlns:p14="http://schemas.microsoft.com/office/powerpoint/2010/main" val="1596868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Pragmatic arguments</a:t>
            </a:r>
            <a:endParaRPr lang="en-US" dirty="0"/>
          </a:p>
        </p:txBody>
      </p:sp>
      <p:sp>
        <p:nvSpPr>
          <p:cNvPr id="3" name="Content Placeholder 2"/>
          <p:cNvSpPr>
            <a:spLocks noGrp="1"/>
          </p:cNvSpPr>
          <p:nvPr>
            <p:ph idx="1"/>
          </p:nvPr>
        </p:nvSpPr>
        <p:spPr>
          <a:xfrm>
            <a:off x="581192" y="2180496"/>
            <a:ext cx="11029615" cy="4271819"/>
          </a:xfrm>
        </p:spPr>
        <p:txBody>
          <a:bodyPr>
            <a:normAutofit/>
          </a:bodyPr>
          <a:lstStyle/>
          <a:p>
            <a:r>
              <a:rPr lang="en-US" sz="2200" dirty="0" smtClean="0"/>
              <a:t>Religious freedom accommodations can remove/mitigate objections to the underlying legislation, make it possible to protect both interests—and reduce conflict and resentment</a:t>
            </a:r>
          </a:p>
          <a:p>
            <a:pPr lvl="1"/>
            <a:r>
              <a:rPr lang="en-US" sz="2000" dirty="0" smtClean="0"/>
              <a:t>Same-sex marriage (example of enactment in NY state the second time around)</a:t>
            </a:r>
          </a:p>
          <a:p>
            <a:pPr lvl="1"/>
            <a:r>
              <a:rPr lang="en-US" sz="2000" dirty="0" smtClean="0"/>
              <a:t>Possibilities for Utah-type compromise (employment discrimination laws, with meaningful religious exemptions)—although it seems doubtful right now</a:t>
            </a:r>
          </a:p>
          <a:p>
            <a:r>
              <a:rPr lang="en-US" sz="2200" dirty="0" smtClean="0"/>
              <a:t>Making this argument depends on: (a) the underlying legislation is reasonably likely to pass eventually, (b) the underlying legislation is not so odious that we can’t help it in any way</a:t>
            </a:r>
            <a:endParaRPr lang="en-US" sz="2200" dirty="0"/>
          </a:p>
        </p:txBody>
      </p:sp>
    </p:spTree>
    <p:extLst>
      <p:ext uri="{BB962C8B-B14F-4D97-AF65-F5344CB8AC3E}">
        <p14:creationId xmlns:p14="http://schemas.microsoft.com/office/powerpoint/2010/main" val="3000126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nature of these 3 arguments</a:t>
            </a:r>
            <a:endParaRPr lang="en-US" dirty="0"/>
          </a:p>
        </p:txBody>
      </p:sp>
      <p:sp>
        <p:nvSpPr>
          <p:cNvPr id="3" name="Content Placeholder 2"/>
          <p:cNvSpPr>
            <a:spLocks noGrp="1"/>
          </p:cNvSpPr>
          <p:nvPr>
            <p:ph idx="1"/>
          </p:nvPr>
        </p:nvSpPr>
        <p:spPr>
          <a:xfrm>
            <a:off x="399246" y="2180496"/>
            <a:ext cx="11372044" cy="3678303"/>
          </a:xfrm>
        </p:spPr>
        <p:txBody>
          <a:bodyPr>
            <a:normAutofit/>
          </a:bodyPr>
          <a:lstStyle/>
          <a:p>
            <a:r>
              <a:rPr lang="en-US" sz="2200" dirty="0" smtClean="0"/>
              <a:t>No one of these arguments is likely to be sufficient in itself</a:t>
            </a:r>
          </a:p>
          <a:p>
            <a:r>
              <a:rPr lang="en-US" sz="2200" dirty="0" smtClean="0"/>
              <a:t>They aren’t the only arguments</a:t>
            </a:r>
          </a:p>
          <a:p>
            <a:r>
              <a:rPr lang="en-US" sz="2200" dirty="0" smtClean="0"/>
              <a:t>They are the ones most likely to appeal to those who reasonably disagree with the underlying belief</a:t>
            </a:r>
          </a:p>
          <a:p>
            <a:r>
              <a:rPr lang="en-US" sz="2200" dirty="0" smtClean="0"/>
              <a:t>Arguing for religious freedom now is often a kind of </a:t>
            </a:r>
            <a:r>
              <a:rPr lang="en-US" sz="2200" u="sng" dirty="0" smtClean="0"/>
              <a:t>apologetics</a:t>
            </a:r>
            <a:r>
              <a:rPr lang="en-US" sz="2200" dirty="0" smtClean="0"/>
              <a:t>: arguing to others based on those standards that are shared</a:t>
            </a:r>
            <a:endParaRPr lang="en-US" sz="2200" dirty="0"/>
          </a:p>
        </p:txBody>
      </p:sp>
    </p:spTree>
    <p:extLst>
      <p:ext uri="{BB962C8B-B14F-4D97-AF65-F5344CB8AC3E}">
        <p14:creationId xmlns:p14="http://schemas.microsoft.com/office/powerpoint/2010/main" val="20143538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 application: acknowledging competing interests</a:t>
            </a:r>
            <a:endParaRPr lang="en-US" b="1" dirty="0"/>
          </a:p>
        </p:txBody>
      </p:sp>
      <p:sp>
        <p:nvSpPr>
          <p:cNvPr id="3" name="Content Placeholder 2"/>
          <p:cNvSpPr>
            <a:spLocks noGrp="1"/>
          </p:cNvSpPr>
          <p:nvPr>
            <p:ph idx="1"/>
          </p:nvPr>
        </p:nvSpPr>
        <p:spPr>
          <a:xfrm>
            <a:off x="167424" y="1815921"/>
            <a:ext cx="11874321" cy="5042079"/>
          </a:xfrm>
        </p:spPr>
        <p:txBody>
          <a:bodyPr>
            <a:normAutofit/>
          </a:bodyPr>
          <a:lstStyle/>
          <a:p>
            <a:pPr marL="457200" indent="-457200">
              <a:buFont typeface="+mj-lt"/>
              <a:buAutoNum type="arabicPeriod"/>
            </a:pPr>
            <a:r>
              <a:rPr lang="en-US" sz="2100" dirty="0" smtClean="0"/>
              <a:t>Protect other legitimate interests (if religious freedom is protected too)</a:t>
            </a:r>
          </a:p>
          <a:p>
            <a:pPr lvl="1"/>
            <a:r>
              <a:rPr lang="en-US" sz="1900" dirty="0" smtClean="0"/>
              <a:t>Sexual-orientation civil-rights laws with meaningful religious-freedom protections (the “Utah compromise”)?</a:t>
            </a:r>
            <a:endParaRPr lang="en-US" sz="1900" dirty="0"/>
          </a:p>
          <a:p>
            <a:pPr marL="457200" indent="-457200">
              <a:buFont typeface="+mj-lt"/>
              <a:buAutoNum type="arabicPeriod"/>
            </a:pPr>
            <a:r>
              <a:rPr lang="en-US" sz="2100" dirty="0" smtClean="0"/>
              <a:t>Limits on scope of RF protections (under “compelling interest” test or specific legislation)</a:t>
            </a:r>
          </a:p>
          <a:p>
            <a:pPr marL="781200" lvl="1" indent="-457200">
              <a:buFont typeface="+mj-lt"/>
              <a:buAutoNum type="alphaLcParenR"/>
            </a:pPr>
            <a:r>
              <a:rPr lang="en-US" sz="1900" dirty="0" smtClean="0"/>
              <a:t>Limits on accommodation of for-profits (a problem with versions of First Amendment Defense Act that protect all closely-held corporations no matter the size)</a:t>
            </a:r>
          </a:p>
          <a:p>
            <a:pPr marL="781200" lvl="1" indent="-457200">
              <a:buFont typeface="+mj-lt"/>
              <a:buAutoNum type="alphaLcParenR"/>
            </a:pPr>
            <a:r>
              <a:rPr lang="en-US" sz="1900" dirty="0" smtClean="0"/>
              <a:t>Limits on accommodation of those holding monopoly positions (“chokepoints”)</a:t>
            </a:r>
          </a:p>
          <a:p>
            <a:pPr lvl="2"/>
            <a:r>
              <a:rPr lang="en-US" sz="1800" dirty="0" smtClean="0"/>
              <a:t>E.g. human-trafficking grants and abortion: USCCB as holding the prime contract, vs. simply one of the contractors   </a:t>
            </a:r>
          </a:p>
          <a:p>
            <a:pPr marL="781200" lvl="1" indent="-457200">
              <a:buFont typeface="+mj-lt"/>
              <a:buAutoNum type="alphaLcParenR"/>
            </a:pPr>
            <a:r>
              <a:rPr lang="en-US" sz="1900" dirty="0" smtClean="0"/>
              <a:t>Limits on accommodation of government employees in their duties, esp. directly affecting the public</a:t>
            </a:r>
          </a:p>
          <a:p>
            <a:pPr lvl="1"/>
            <a:r>
              <a:rPr lang="en-US" sz="1900" dirty="0" smtClean="0"/>
              <a:t>Start by pushing for broadest protection as bargaining leverage?—Perhaps; but overly broad proposal can easily become so unpopular it kills the initiative</a:t>
            </a:r>
          </a:p>
          <a:p>
            <a:r>
              <a:rPr lang="en-US" sz="2100" dirty="0" smtClean="0"/>
              <a:t>It depends on the issue (politically and in principle): e.g. take a more expansive position against abortion, than against same-sex relationships in all contexts</a:t>
            </a:r>
            <a:endParaRPr lang="en-US" sz="2100" dirty="0"/>
          </a:p>
        </p:txBody>
      </p:sp>
    </p:spTree>
    <p:extLst>
      <p:ext uri="{BB962C8B-B14F-4D97-AF65-F5344CB8AC3E}">
        <p14:creationId xmlns:p14="http://schemas.microsoft.com/office/powerpoint/2010/main" val="3470806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 pope </a:t>
            </a:r>
            <a:r>
              <a:rPr lang="en-US" b="1" dirty="0" err="1" smtClean="0"/>
              <a:t>francis</a:t>
            </a:r>
            <a:endParaRPr lang="en-US" b="1" dirty="0"/>
          </a:p>
        </p:txBody>
      </p:sp>
      <p:sp>
        <p:nvSpPr>
          <p:cNvPr id="3" name="Content Placeholder 2"/>
          <p:cNvSpPr>
            <a:spLocks noGrp="1"/>
          </p:cNvSpPr>
          <p:nvPr>
            <p:ph idx="1"/>
          </p:nvPr>
        </p:nvSpPr>
        <p:spPr>
          <a:xfrm>
            <a:off x="300507" y="1790163"/>
            <a:ext cx="11590986" cy="5067837"/>
          </a:xfrm>
        </p:spPr>
        <p:txBody>
          <a:bodyPr>
            <a:normAutofit fontScale="77500" lnSpcReduction="20000"/>
          </a:bodyPr>
          <a:lstStyle/>
          <a:p>
            <a:pPr marL="342900" indent="-342900">
              <a:buFont typeface="+mj-lt"/>
              <a:buAutoNum type="arabicPeriod"/>
            </a:pPr>
            <a:r>
              <a:rPr lang="en-US" sz="2700" dirty="0" smtClean="0"/>
              <a:t>“Freedom to serve,” especially those in greatest need:</a:t>
            </a:r>
          </a:p>
          <a:p>
            <a:pPr lvl="1"/>
            <a:r>
              <a:rPr lang="en-US" sz="2500" dirty="0" smtClean="0"/>
              <a:t>“[R]</a:t>
            </a:r>
            <a:r>
              <a:rPr lang="en-US" sz="2500" dirty="0" err="1" smtClean="0"/>
              <a:t>eligious</a:t>
            </a:r>
            <a:r>
              <a:rPr lang="en-US" sz="2500" dirty="0" smtClean="0"/>
              <a:t> liberty, by its nature, transcends places of worship and the private sphere of individuals and families. Our rich religious traditions [also] serve society…. They call to conversion, reconciliation, concern for the future of society, self-sacrifice in the service of the common good, and compassion for those in need. At the heart of their spiritual mission is the proclamation of the truth and dignity of the human person and human rights.”</a:t>
            </a:r>
          </a:p>
          <a:p>
            <a:pPr lvl="1"/>
            <a:r>
              <a:rPr lang="en-US" sz="2500" dirty="0" smtClean="0">
                <a:hlinkClick r:id="rId2"/>
              </a:rPr>
              <a:t>John Allen</a:t>
            </a:r>
            <a:r>
              <a:rPr lang="en-US" sz="2500" dirty="0" smtClean="0"/>
              <a:t>:  “Francis’ line about giving the Church freedom and space to bring the Gospel to the ‘existential peripheries of society’ is potentially a game-changer”: it “could help the push for religious liberty transcend the divisions often associated with the wars of culture.”</a:t>
            </a:r>
          </a:p>
          <a:p>
            <a:pPr marL="342900" indent="-342900">
              <a:buFont typeface="+mj-lt"/>
              <a:buAutoNum type="arabicPeriod"/>
            </a:pPr>
            <a:r>
              <a:rPr lang="en-US" sz="2700" dirty="0" smtClean="0"/>
              <a:t>Respecting/acknowledging </a:t>
            </a:r>
            <a:r>
              <a:rPr lang="en-US" sz="2700" dirty="0"/>
              <a:t>other interests</a:t>
            </a:r>
            <a:endParaRPr lang="en-US" sz="2700" dirty="0" smtClean="0"/>
          </a:p>
          <a:p>
            <a:pPr marL="342900" indent="-342900">
              <a:buFont typeface="+mj-lt"/>
              <a:buAutoNum type="arabicPeriod"/>
            </a:pPr>
            <a:r>
              <a:rPr lang="en-US" sz="2700" dirty="0" smtClean="0"/>
              <a:t>Joy in serving </a:t>
            </a:r>
            <a:r>
              <a:rPr lang="en-US" sz="2700" u="sng" dirty="0" smtClean="0"/>
              <a:t>and</a:t>
            </a:r>
            <a:r>
              <a:rPr lang="en-US" sz="2700" dirty="0" smtClean="0"/>
              <a:t> in meeting the challenges:</a:t>
            </a:r>
          </a:p>
          <a:p>
            <a:pPr lvl="1"/>
            <a:r>
              <a:rPr lang="en-US" sz="2500" dirty="0" smtClean="0"/>
              <a:t>“The </a:t>
            </a:r>
            <a:r>
              <a:rPr lang="en-US" sz="2500" dirty="0"/>
              <a:t>life of the Church should always reveal clearly that God takes the initiative, that </a:t>
            </a:r>
            <a:r>
              <a:rPr lang="en-US" sz="2500" dirty="0" smtClean="0"/>
              <a:t>‘he </a:t>
            </a:r>
            <a:r>
              <a:rPr lang="en-US" sz="2500" dirty="0"/>
              <a:t>has loved us </a:t>
            </a:r>
            <a:r>
              <a:rPr lang="en-US" sz="2500" dirty="0" smtClean="0"/>
              <a:t>first’ </a:t>
            </a:r>
            <a:r>
              <a:rPr lang="en-US" sz="2500" dirty="0"/>
              <a:t>(</a:t>
            </a:r>
            <a:r>
              <a:rPr lang="en-US" sz="2500" i="1" dirty="0"/>
              <a:t>1 </a:t>
            </a:r>
            <a:r>
              <a:rPr lang="en-US" sz="2500" i="1" dirty="0" err="1"/>
              <a:t>Jn</a:t>
            </a:r>
            <a:r>
              <a:rPr lang="en-US" sz="2500" i="1" dirty="0"/>
              <a:t> </a:t>
            </a:r>
            <a:r>
              <a:rPr lang="en-US" sz="2500" dirty="0"/>
              <a:t>4:19) and that he alone </a:t>
            </a:r>
            <a:r>
              <a:rPr lang="en-US" sz="2500" dirty="0" smtClean="0"/>
              <a:t>‘gives </a:t>
            </a:r>
            <a:r>
              <a:rPr lang="en-US" sz="2500" dirty="0"/>
              <a:t>the </a:t>
            </a:r>
            <a:r>
              <a:rPr lang="en-US" sz="2500" dirty="0" smtClean="0"/>
              <a:t>growth’ </a:t>
            </a:r>
            <a:r>
              <a:rPr lang="en-US" sz="2500" dirty="0"/>
              <a:t>(</a:t>
            </a:r>
            <a:r>
              <a:rPr lang="en-US" sz="2500" i="1" dirty="0"/>
              <a:t>1 </a:t>
            </a:r>
            <a:r>
              <a:rPr lang="en-US" sz="2500" i="1" dirty="0" err="1"/>
              <a:t>Cor</a:t>
            </a:r>
            <a:r>
              <a:rPr lang="en-US" sz="2500" i="1" dirty="0"/>
              <a:t> </a:t>
            </a:r>
            <a:r>
              <a:rPr lang="en-US" sz="2500" dirty="0"/>
              <a:t>3:7). This conviction enables us to maintain a spirit of joy in the midst of a task so demanding and challenging that it engages our entire </a:t>
            </a:r>
            <a:r>
              <a:rPr lang="en-US" sz="2500" dirty="0" smtClean="0"/>
              <a:t>life…. Instead </a:t>
            </a:r>
            <a:r>
              <a:rPr lang="en-US" sz="2500" dirty="0"/>
              <a:t>of seeming to impose new obligations, </a:t>
            </a:r>
            <a:r>
              <a:rPr lang="en-US" sz="2500" dirty="0" smtClean="0"/>
              <a:t>[Christians] should </a:t>
            </a:r>
            <a:r>
              <a:rPr lang="en-US" sz="2500" dirty="0"/>
              <a:t>appear as people who wish to share their joy, who point to a horizon of beauty and who invite others to a delicious banquet</a:t>
            </a:r>
            <a:r>
              <a:rPr lang="en-US" sz="2500" dirty="0" smtClean="0"/>
              <a:t>.” (</a:t>
            </a:r>
            <a:r>
              <a:rPr lang="en-US" sz="2500" i="1" dirty="0" err="1" smtClean="0">
                <a:hlinkClick r:id="rId3"/>
              </a:rPr>
              <a:t>Evangelii</a:t>
            </a:r>
            <a:r>
              <a:rPr lang="en-US" sz="2500" i="1" dirty="0" smtClean="0">
                <a:hlinkClick r:id="rId3"/>
              </a:rPr>
              <a:t> </a:t>
            </a:r>
            <a:r>
              <a:rPr lang="en-US" sz="2500" i="1" dirty="0" err="1" smtClean="0">
                <a:hlinkClick r:id="rId3"/>
              </a:rPr>
              <a:t>Gaudium</a:t>
            </a:r>
            <a:r>
              <a:rPr lang="en-US" sz="2500" dirty="0" smtClean="0"/>
              <a:t>, paras. 12, 15)</a:t>
            </a:r>
            <a:endParaRPr lang="en-US" sz="1900" dirty="0"/>
          </a:p>
        </p:txBody>
      </p:sp>
    </p:spTree>
    <p:extLst>
      <p:ext uri="{BB962C8B-B14F-4D97-AF65-F5344CB8AC3E}">
        <p14:creationId xmlns:p14="http://schemas.microsoft.com/office/powerpoint/2010/main" val="933031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sp>
        <p:nvSpPr>
          <p:cNvPr id="3" name="Content Placeholder 2"/>
          <p:cNvSpPr>
            <a:spLocks noGrp="1"/>
          </p:cNvSpPr>
          <p:nvPr>
            <p:ph idx="1"/>
          </p:nvPr>
        </p:nvSpPr>
        <p:spPr>
          <a:xfrm>
            <a:off x="296214" y="1944710"/>
            <a:ext cx="11629623" cy="4597758"/>
          </a:xfrm>
        </p:spPr>
        <p:txBody>
          <a:bodyPr>
            <a:normAutofit/>
          </a:bodyPr>
          <a:lstStyle/>
          <a:p>
            <a:r>
              <a:rPr lang="en-US" sz="2300" dirty="0" smtClean="0">
                <a:hlinkClick r:id="rId2"/>
              </a:rPr>
              <a:t>tcberg@stthomas.edu</a:t>
            </a:r>
            <a:endParaRPr lang="en-US" sz="2300" dirty="0" smtClean="0"/>
          </a:p>
          <a:p>
            <a:r>
              <a:rPr lang="en-US" sz="2300" dirty="0" smtClean="0"/>
              <a:t>(651) 962-4918</a:t>
            </a:r>
          </a:p>
          <a:p>
            <a:r>
              <a:rPr lang="en-US" sz="2300" dirty="0" smtClean="0"/>
              <a:t>Resources:</a:t>
            </a:r>
          </a:p>
          <a:p>
            <a:pPr lvl="1"/>
            <a:r>
              <a:rPr lang="en-US" sz="2100" dirty="0" err="1" smtClean="0"/>
              <a:t>Laycock</a:t>
            </a:r>
            <a:r>
              <a:rPr lang="en-US" sz="2100" dirty="0" smtClean="0"/>
              <a:t>/Berg </a:t>
            </a:r>
            <a:r>
              <a:rPr lang="en-US" sz="2100" dirty="0" smtClean="0">
                <a:hlinkClick r:id="rId3"/>
              </a:rPr>
              <a:t>brief</a:t>
            </a:r>
            <a:r>
              <a:rPr lang="en-US" sz="2100" dirty="0" smtClean="0"/>
              <a:t> on protecting same-sex marriage and religious freedom</a:t>
            </a:r>
          </a:p>
          <a:p>
            <a:pPr lvl="1"/>
            <a:r>
              <a:rPr lang="en-US" sz="2100" dirty="0" smtClean="0"/>
              <a:t>Berg, </a:t>
            </a:r>
            <a:r>
              <a:rPr lang="en-US" sz="2100" i="1" dirty="0" smtClean="0">
                <a:hlinkClick r:id="rId4"/>
              </a:rPr>
              <a:t>Progressive Arguments for Religious Organizational Freedom</a:t>
            </a:r>
            <a:r>
              <a:rPr lang="en-US" sz="2100" dirty="0" smtClean="0"/>
              <a:t>, 21 J. Contemp. Leg. </a:t>
            </a:r>
            <a:r>
              <a:rPr lang="en-US" sz="2100" dirty="0" err="1" smtClean="0"/>
              <a:t>Iss</a:t>
            </a:r>
            <a:r>
              <a:rPr lang="en-US" sz="2100" dirty="0" smtClean="0"/>
              <a:t>. 279 (2013)</a:t>
            </a:r>
          </a:p>
          <a:p>
            <a:pPr lvl="1"/>
            <a:r>
              <a:rPr lang="en-US" sz="2100" dirty="0" smtClean="0"/>
              <a:t>Berg, </a:t>
            </a:r>
            <a:r>
              <a:rPr lang="en-US" sz="2100" i="1" dirty="0" smtClean="0">
                <a:hlinkClick r:id="rId5"/>
              </a:rPr>
              <a:t>Religious Accommodation in the Welfare State</a:t>
            </a:r>
            <a:r>
              <a:rPr lang="en-US" sz="2100" dirty="0" smtClean="0"/>
              <a:t>, </a:t>
            </a:r>
            <a:r>
              <a:rPr lang="en-US" sz="2100" dirty="0" err="1" smtClean="0"/>
              <a:t>Harv</a:t>
            </a:r>
            <a:r>
              <a:rPr lang="en-US" sz="2100" dirty="0" smtClean="0"/>
              <a:t>. J.L. &amp; Gender 104 (2015)</a:t>
            </a:r>
          </a:p>
          <a:p>
            <a:pPr lvl="1"/>
            <a:r>
              <a:rPr lang="en-US" sz="2100" dirty="0" smtClean="0"/>
              <a:t>Brownstein, </a:t>
            </a:r>
            <a:r>
              <a:rPr lang="en-US" sz="2100" i="1" dirty="0" smtClean="0">
                <a:hlinkClick r:id="rId6"/>
              </a:rPr>
              <a:t>Gays, Jews, and Other Strangers in a Strange Land,</a:t>
            </a:r>
            <a:r>
              <a:rPr lang="en-US" sz="2100" dirty="0" smtClean="0"/>
              <a:t> 45 U. San. Fran. L.J. 389 (2010)</a:t>
            </a:r>
          </a:p>
          <a:p>
            <a:pPr lvl="1"/>
            <a:r>
              <a:rPr lang="en-US" sz="2100" dirty="0" smtClean="0"/>
              <a:t>Stephen </a:t>
            </a:r>
            <a:r>
              <a:rPr lang="en-US" sz="2100" dirty="0" err="1" smtClean="0"/>
              <a:t>Monsma</a:t>
            </a:r>
            <a:r>
              <a:rPr lang="en-US" sz="2100" dirty="0" smtClean="0"/>
              <a:t> &amp; Stanley Carlson-</a:t>
            </a:r>
            <a:r>
              <a:rPr lang="en-US" sz="2100" dirty="0" err="1" smtClean="0"/>
              <a:t>Thies</a:t>
            </a:r>
            <a:r>
              <a:rPr lang="en-US" sz="2100" dirty="0" smtClean="0"/>
              <a:t>, </a:t>
            </a:r>
            <a:r>
              <a:rPr lang="en-US" sz="2100" i="1" dirty="0" smtClean="0">
                <a:hlinkClick r:id="rId7"/>
              </a:rPr>
              <a:t>Free to Serve: Protecting the Religious Freedom of Faith-Based Organizations</a:t>
            </a:r>
            <a:r>
              <a:rPr lang="en-US" sz="2100" dirty="0" smtClean="0"/>
              <a:t> (Baker 2015)</a:t>
            </a:r>
            <a:endParaRPr lang="en-US" sz="2100" dirty="0"/>
          </a:p>
        </p:txBody>
      </p:sp>
    </p:spTree>
    <p:extLst>
      <p:ext uri="{BB962C8B-B14F-4D97-AF65-F5344CB8AC3E}">
        <p14:creationId xmlns:p14="http://schemas.microsoft.com/office/powerpoint/2010/main" val="3759738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Background: issues &amp; the legal framework</a:t>
            </a:r>
            <a:endParaRPr lang="en-US" b="1" dirty="0"/>
          </a:p>
        </p:txBody>
      </p:sp>
      <p:sp>
        <p:nvSpPr>
          <p:cNvPr id="3" name="Content Placeholder 2"/>
          <p:cNvSpPr>
            <a:spLocks noGrp="1"/>
          </p:cNvSpPr>
          <p:nvPr>
            <p:ph idx="1"/>
          </p:nvPr>
        </p:nvSpPr>
        <p:spPr>
          <a:xfrm>
            <a:off x="283335" y="1854558"/>
            <a:ext cx="11642501" cy="5003442"/>
          </a:xfrm>
        </p:spPr>
        <p:txBody>
          <a:bodyPr>
            <a:normAutofit/>
          </a:bodyPr>
          <a:lstStyle/>
          <a:p>
            <a:r>
              <a:rPr lang="en-US" sz="2100" dirty="0" smtClean="0"/>
              <a:t>Issues: objections to facilitating abortion; maintaining standards re marriage/sexuality etc.</a:t>
            </a:r>
          </a:p>
          <a:p>
            <a:pPr lvl="1"/>
            <a:r>
              <a:rPr lang="en-US" sz="1900" dirty="0" smtClean="0"/>
              <a:t>Religious organizations (churches, adoption agencies, schools); for-profit businesses</a:t>
            </a:r>
          </a:p>
          <a:p>
            <a:pPr lvl="1"/>
            <a:r>
              <a:rPr lang="en-US" sz="1900" dirty="0" smtClean="0"/>
              <a:t>The arguments for the former are stronger, </a:t>
            </a:r>
            <a:r>
              <a:rPr lang="en-US" sz="1900" smtClean="0"/>
              <a:t>more expansive</a:t>
            </a:r>
            <a:r>
              <a:rPr lang="en-US" sz="1900" dirty="0" smtClean="0"/>
              <a:t>, more central</a:t>
            </a:r>
          </a:p>
          <a:p>
            <a:r>
              <a:rPr lang="en-US" sz="2100" dirty="0" smtClean="0"/>
              <a:t>Preserving religious freedom in the face of generally applicable laws and regulations: exemptions/ accommodations, through either:</a:t>
            </a:r>
          </a:p>
          <a:p>
            <a:pPr marL="781200" lvl="1" indent="-457200">
              <a:buFont typeface="+mj-lt"/>
              <a:buAutoNum type="arabicParenR"/>
            </a:pPr>
            <a:r>
              <a:rPr lang="en-US" sz="1900" dirty="0" smtClean="0"/>
              <a:t>Litigation—under general standard requiring that if the government “substantially burdens” religious freedom, it must serve a “compelling interest,” by the “least restrictive means”: religious freedom laws (federal and state RFRAs), state constitutional provisions</a:t>
            </a:r>
          </a:p>
          <a:p>
            <a:pPr marL="781200" lvl="1" indent="-457200">
              <a:buFont typeface="+mj-lt"/>
              <a:buAutoNum type="arabicParenR"/>
            </a:pPr>
            <a:r>
              <a:rPr lang="en-US" sz="1900" dirty="0" smtClean="0"/>
              <a:t>Lobbying for specific legislation—sometimes along with passage of the underlying law, sometimes later</a:t>
            </a:r>
          </a:p>
          <a:p>
            <a:r>
              <a:rPr lang="en-US" sz="2100" dirty="0" smtClean="0"/>
              <a:t>Questions re the scope of protections:</a:t>
            </a:r>
          </a:p>
          <a:p>
            <a:pPr lvl="1"/>
            <a:r>
              <a:rPr lang="en-US" sz="1900" dirty="0" smtClean="0"/>
              <a:t>Scope of specific legislative exemption: who (beyond churches) can claim it? How far does it extend?</a:t>
            </a:r>
          </a:p>
          <a:p>
            <a:pPr lvl="1"/>
            <a:r>
              <a:rPr lang="en-US" sz="1900" dirty="0" smtClean="0"/>
              <a:t>What is a compelling interest? What constitutes a “less restrictive means”?</a:t>
            </a:r>
            <a:r>
              <a:rPr lang="en-US" sz="2100" dirty="0" smtClean="0"/>
              <a:t> </a:t>
            </a:r>
            <a:endParaRPr lang="en-US" sz="2100" dirty="0"/>
          </a:p>
        </p:txBody>
      </p:sp>
    </p:spTree>
    <p:extLst>
      <p:ext uri="{BB962C8B-B14F-4D97-AF65-F5344CB8AC3E}">
        <p14:creationId xmlns:p14="http://schemas.microsoft.com/office/powerpoint/2010/main" val="968503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 kinds of arguments</a:t>
            </a:r>
            <a:endParaRPr lang="en-US" b="1" dirty="0"/>
          </a:p>
        </p:txBody>
      </p:sp>
      <p:sp>
        <p:nvSpPr>
          <p:cNvPr id="3" name="Content Placeholder 2"/>
          <p:cNvSpPr>
            <a:spLocks noGrp="1"/>
          </p:cNvSpPr>
          <p:nvPr>
            <p:ph idx="1"/>
          </p:nvPr>
        </p:nvSpPr>
        <p:spPr>
          <a:xfrm>
            <a:off x="326265" y="2356834"/>
            <a:ext cx="11539469" cy="3850783"/>
          </a:xfrm>
        </p:spPr>
        <p:txBody>
          <a:bodyPr>
            <a:normAutofit/>
          </a:bodyPr>
          <a:lstStyle/>
          <a:p>
            <a:r>
              <a:rPr lang="en-US" sz="2300" dirty="0"/>
              <a:t>Answers </a:t>
            </a:r>
            <a:r>
              <a:rPr lang="en-US" sz="2300" dirty="0" smtClean="0"/>
              <a:t>that society gives to the above questions </a:t>
            </a:r>
            <a:r>
              <a:rPr lang="en-US" sz="2300" dirty="0"/>
              <a:t>will be affected by degree of sympathy for the religious </a:t>
            </a:r>
            <a:r>
              <a:rPr lang="en-US" sz="2300" dirty="0" smtClean="0"/>
              <a:t>dissenter’s predicament/situation</a:t>
            </a:r>
            <a:endParaRPr lang="en-US" sz="2300" dirty="0"/>
          </a:p>
          <a:p>
            <a:r>
              <a:rPr lang="en-US" sz="2300" dirty="0" smtClean="0"/>
              <a:t>In an atmosphere of skepticism/hostility to many religious freedom claims—especially claims by traditionalist believers—we need arguments to reach the persuadable middle</a:t>
            </a:r>
          </a:p>
          <a:p>
            <a:pPr lvl="1"/>
            <a:r>
              <a:rPr lang="en-US" sz="2100" dirty="0" smtClean="0"/>
              <a:t>Some arguments—tradition, original intent, America’s “religious nature”—are losing force</a:t>
            </a:r>
          </a:p>
          <a:p>
            <a:pPr marL="342900" indent="-342900">
              <a:buFont typeface="+mj-lt"/>
              <a:buAutoNum type="arabicPeriod"/>
            </a:pPr>
            <a:r>
              <a:rPr lang="en-US" sz="2300" dirty="0" smtClean="0"/>
              <a:t>Civil liberty arguments</a:t>
            </a:r>
          </a:p>
          <a:p>
            <a:pPr marL="342900" indent="-342900">
              <a:buFont typeface="+mj-lt"/>
              <a:buAutoNum type="arabicPeriod"/>
            </a:pPr>
            <a:r>
              <a:rPr lang="en-US" sz="2300" dirty="0" smtClean="0"/>
              <a:t>Civic republican arguments (religious organizations’ contributions to society) </a:t>
            </a:r>
          </a:p>
          <a:p>
            <a:pPr marL="342900" indent="-342900">
              <a:buFont typeface="+mj-lt"/>
              <a:buAutoNum type="arabicPeriod"/>
            </a:pPr>
            <a:r>
              <a:rPr lang="en-US" sz="2300" dirty="0" smtClean="0"/>
              <a:t>Pragmatic arguments </a:t>
            </a:r>
          </a:p>
        </p:txBody>
      </p:sp>
    </p:spTree>
    <p:extLst>
      <p:ext uri="{BB962C8B-B14F-4D97-AF65-F5344CB8AC3E}">
        <p14:creationId xmlns:p14="http://schemas.microsoft.com/office/powerpoint/2010/main" val="34955887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civil-liberty arguments</a:t>
            </a:r>
            <a:endParaRPr lang="en-US" dirty="0"/>
          </a:p>
        </p:txBody>
      </p:sp>
      <p:sp>
        <p:nvSpPr>
          <p:cNvPr id="3" name="Content Placeholder 2"/>
          <p:cNvSpPr>
            <a:spLocks noGrp="1"/>
          </p:cNvSpPr>
          <p:nvPr>
            <p:ph idx="1"/>
          </p:nvPr>
        </p:nvSpPr>
        <p:spPr>
          <a:xfrm>
            <a:off x="141668" y="2028422"/>
            <a:ext cx="11900079" cy="4829578"/>
          </a:xfrm>
        </p:spPr>
        <p:txBody>
          <a:bodyPr>
            <a:noAutofit/>
          </a:bodyPr>
          <a:lstStyle/>
          <a:p>
            <a:r>
              <a:rPr lang="en-US" sz="2100" dirty="0" smtClean="0"/>
              <a:t>Religious </a:t>
            </a:r>
            <a:r>
              <a:rPr lang="en-US" sz="2100" dirty="0"/>
              <a:t>identity is </a:t>
            </a:r>
            <a:r>
              <a:rPr lang="en-US" sz="2100" dirty="0" smtClean="0"/>
              <a:t>a </a:t>
            </a:r>
            <a:r>
              <a:rPr lang="en-US" sz="2100" u="sng" dirty="0" smtClean="0"/>
              <a:t>crucial/pervasive</a:t>
            </a:r>
            <a:r>
              <a:rPr lang="en-US" sz="2100" dirty="0" smtClean="0"/>
              <a:t> part </a:t>
            </a:r>
            <a:r>
              <a:rPr lang="en-US" sz="2100" dirty="0"/>
              <a:t>of personal </a:t>
            </a:r>
            <a:r>
              <a:rPr lang="en-US" sz="2100" dirty="0" smtClean="0"/>
              <a:t>identity</a:t>
            </a:r>
          </a:p>
          <a:p>
            <a:pPr lvl="1"/>
            <a:r>
              <a:rPr lang="en-US" sz="1900" dirty="0" smtClean="0"/>
              <a:t>Law professor Alan Brownstein: “For </a:t>
            </a:r>
            <a:r>
              <a:rPr lang="en-US" sz="1900" dirty="0"/>
              <a:t>serious believers, religion is one of the most self-defining and </a:t>
            </a:r>
            <a:r>
              <a:rPr lang="en-US" sz="1900" dirty="0" smtClean="0"/>
              <a:t>transformative decisions </a:t>
            </a:r>
            <a:r>
              <a:rPr lang="en-US" sz="1900" dirty="0"/>
              <a:t>of human existence. Religious beliefs affect virtually all of the </a:t>
            </a:r>
            <a:r>
              <a:rPr lang="en-US" sz="1900" dirty="0" smtClean="0"/>
              <a:t>defining decisions </a:t>
            </a:r>
            <a:r>
              <a:rPr lang="en-US" sz="1900" dirty="0"/>
              <a:t>of </a:t>
            </a:r>
            <a:r>
              <a:rPr lang="en-US" sz="1900" dirty="0" smtClean="0"/>
              <a:t>personhood—whom we </a:t>
            </a:r>
            <a:r>
              <a:rPr lang="en-US" sz="1900" dirty="0"/>
              <a:t>will marry and what </a:t>
            </a:r>
            <a:r>
              <a:rPr lang="en-US" sz="1900" dirty="0" smtClean="0"/>
              <a:t>that union </a:t>
            </a:r>
            <a:r>
              <a:rPr lang="en-US" sz="1900" dirty="0"/>
              <a:t>represents, the birth of our children, our interactions with family members, </a:t>
            </a:r>
            <a:r>
              <a:rPr lang="en-US" sz="1900" dirty="0" smtClean="0"/>
              <a:t>the way </a:t>
            </a:r>
            <a:r>
              <a:rPr lang="en-US" sz="1900" dirty="0"/>
              <a:t>we deal with death, the ethics of our professional conduct, and many </a:t>
            </a:r>
            <a:r>
              <a:rPr lang="en-US" sz="1900" dirty="0" smtClean="0"/>
              <a:t>other aspects </a:t>
            </a:r>
            <a:r>
              <a:rPr lang="en-US" sz="1900" dirty="0"/>
              <a:t>of our lives. Almost any other individual decision pales in </a:t>
            </a:r>
            <a:r>
              <a:rPr lang="en-US" sz="1900" dirty="0" smtClean="0"/>
              <a:t>comparison to </a:t>
            </a:r>
            <a:r>
              <a:rPr lang="en-US" sz="1900" dirty="0"/>
              <a:t>the serious commitment to religious faith</a:t>
            </a:r>
            <a:r>
              <a:rPr lang="en-US" sz="1900" dirty="0" smtClean="0"/>
              <a:t>.”</a:t>
            </a:r>
          </a:p>
          <a:p>
            <a:r>
              <a:rPr lang="en-US" sz="2100" dirty="0" smtClean="0"/>
              <a:t>It’s </a:t>
            </a:r>
            <a:r>
              <a:rPr lang="en-US" sz="2100" dirty="0" smtClean="0"/>
              <a:t>also </a:t>
            </a:r>
            <a:r>
              <a:rPr lang="en-US" sz="2100" u="sng" dirty="0" smtClean="0"/>
              <a:t>interconnected</a:t>
            </a:r>
            <a:r>
              <a:rPr lang="en-US" sz="2100" dirty="0" smtClean="0"/>
              <a:t>—therefore, departing from God’s will in one respect is not just an isolated matter for the believer</a:t>
            </a:r>
          </a:p>
          <a:p>
            <a:pPr lvl="1"/>
            <a:r>
              <a:rPr lang="en-US" sz="1900" dirty="0"/>
              <a:t>Christopher </a:t>
            </a:r>
            <a:r>
              <a:rPr lang="en-US" sz="1900" dirty="0" err="1"/>
              <a:t>Eisgruber</a:t>
            </a:r>
            <a:r>
              <a:rPr lang="en-US" sz="1900" dirty="0"/>
              <a:t> and Lawrence Sager:  “[R]</a:t>
            </a:r>
            <a:r>
              <a:rPr lang="en-US" sz="1900" dirty="0" err="1"/>
              <a:t>eligious</a:t>
            </a:r>
            <a:r>
              <a:rPr lang="en-US" sz="1900" dirty="0"/>
              <a:t> affiliation typically implicates an expansive web of belief and conduct”—a “comprehensive” web rather than a set of “discrete propositions or theories”—and “the stakes of being within or without these webs of belief and membership can be very high,” such as “leading a life of virtue or a life of sin,” or “fulfilling or squandering one’s highest destiny</a:t>
            </a:r>
            <a:r>
              <a:rPr lang="en-US" sz="1900" dirty="0" smtClean="0"/>
              <a:t>.”</a:t>
            </a:r>
          </a:p>
          <a:p>
            <a:endParaRPr lang="en-US" sz="2000" dirty="0"/>
          </a:p>
        </p:txBody>
      </p:sp>
    </p:spTree>
    <p:extLst>
      <p:ext uri="{BB962C8B-B14F-4D97-AF65-F5344CB8AC3E}">
        <p14:creationId xmlns:p14="http://schemas.microsoft.com/office/powerpoint/2010/main" val="3081091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Civil liberty arguments (cont’d)</a:t>
            </a:r>
            <a:endParaRPr lang="en-US" dirty="0"/>
          </a:p>
        </p:txBody>
      </p:sp>
      <p:sp>
        <p:nvSpPr>
          <p:cNvPr id="3" name="Content Placeholder 2"/>
          <p:cNvSpPr>
            <a:spLocks noGrp="1"/>
          </p:cNvSpPr>
          <p:nvPr>
            <p:ph idx="1"/>
          </p:nvPr>
        </p:nvSpPr>
        <p:spPr>
          <a:xfrm>
            <a:off x="268310" y="1957589"/>
            <a:ext cx="11655380" cy="4687910"/>
          </a:xfrm>
        </p:spPr>
        <p:txBody>
          <a:bodyPr>
            <a:noAutofit/>
          </a:bodyPr>
          <a:lstStyle/>
          <a:p>
            <a:r>
              <a:rPr lang="en-US" sz="2100" dirty="0" smtClean="0"/>
              <a:t>Draw parallels to secular claims: e.g. in contraception dispute, note that progressives support(</a:t>
            </a:r>
            <a:r>
              <a:rPr lang="en-US" sz="2100" dirty="0" err="1" smtClean="0"/>
              <a:t>ed</a:t>
            </a:r>
            <a:r>
              <a:rPr lang="en-US" sz="2100" dirty="0" smtClean="0"/>
              <a:t>) corporate social responsibility (re. sweatshops or South Africa)</a:t>
            </a:r>
          </a:p>
          <a:p>
            <a:r>
              <a:rPr lang="en-US" sz="2100" dirty="0" smtClean="0"/>
              <a:t>Also e.g., parallels to same-sex marriage claims: If one supports same-sex marriage, one should also support strong protection for religious freedom (</a:t>
            </a:r>
            <a:r>
              <a:rPr lang="en-US" sz="2100" dirty="0" err="1" smtClean="0"/>
              <a:t>Laycock</a:t>
            </a:r>
            <a:r>
              <a:rPr lang="en-US" sz="2100" dirty="0" smtClean="0"/>
              <a:t>/Berg </a:t>
            </a:r>
            <a:r>
              <a:rPr lang="en-US" sz="2100" dirty="0" smtClean="0">
                <a:hlinkClick r:id="rId2"/>
              </a:rPr>
              <a:t>brief</a:t>
            </a:r>
            <a:r>
              <a:rPr lang="en-US" sz="2100" dirty="0" smtClean="0"/>
              <a:t> in </a:t>
            </a:r>
            <a:r>
              <a:rPr lang="en-US" sz="2100" i="1" dirty="0" smtClean="0"/>
              <a:t>Obergefell v. Hodges</a:t>
            </a:r>
            <a:r>
              <a:rPr lang="en-US" sz="2100" dirty="0" smtClean="0"/>
              <a:t>; also here)</a:t>
            </a:r>
          </a:p>
          <a:p>
            <a:pPr lvl="1"/>
            <a:r>
              <a:rPr lang="en-US" sz="1900" dirty="0" smtClean="0"/>
              <a:t>“You can believe, but don’t discriminate (don’t act)”?  BUT “believers </a:t>
            </a:r>
            <a:r>
              <a:rPr lang="en-US" sz="1900" dirty="0"/>
              <a:t>cannot fail to act on God’s will, and it is no more reasonable for the state to demand that they do so than for the state to demand celibacy of all gays and </a:t>
            </a:r>
            <a:r>
              <a:rPr lang="en-US" sz="1900" dirty="0" smtClean="0"/>
              <a:t>lesbians.”</a:t>
            </a:r>
          </a:p>
          <a:p>
            <a:pPr lvl="1"/>
            <a:r>
              <a:rPr lang="en-US" sz="1900" dirty="0" smtClean="0"/>
              <a:t>“You can follow it in church, but keep it there”?  BUT “same-sex </a:t>
            </a:r>
            <a:r>
              <a:rPr lang="en-US" sz="1900" dirty="0"/>
              <a:t>couples claim a right beyond </a:t>
            </a:r>
            <a:r>
              <a:rPr lang="en-US" sz="1900" dirty="0" smtClean="0"/>
              <a:t>the </a:t>
            </a:r>
            <a:r>
              <a:rPr lang="en-US" sz="1900" dirty="0"/>
              <a:t>bedroom: </a:t>
            </a:r>
            <a:r>
              <a:rPr lang="en-US" sz="1900" dirty="0" smtClean="0"/>
              <a:t>the </a:t>
            </a:r>
            <a:r>
              <a:rPr lang="en-US" sz="1900" dirty="0"/>
              <a:t>right to participate in the social institution of civil marriage. Religious believers likewise claim a right to follow their faith not just in worship services, but in the charitable activities of their religious organizations and in their daily lives</a:t>
            </a:r>
            <a:r>
              <a:rPr lang="en-US" sz="1900" dirty="0" smtClean="0"/>
              <a:t>.”</a:t>
            </a:r>
          </a:p>
          <a:p>
            <a:pPr lvl="1"/>
            <a:r>
              <a:rPr lang="en-US" sz="1900" dirty="0" smtClean="0"/>
              <a:t>“[B]</a:t>
            </a:r>
            <a:r>
              <a:rPr lang="en-US" sz="1900" dirty="0" err="1" smtClean="0"/>
              <a:t>oth</a:t>
            </a:r>
            <a:r>
              <a:rPr lang="en-US" sz="1900" dirty="0" smtClean="0"/>
              <a:t> </a:t>
            </a:r>
            <a:r>
              <a:rPr lang="en-US" sz="1900" dirty="0"/>
              <a:t>same-sex couples and religious dissenters face the problem that what they experience as among the highest virtues </a:t>
            </a:r>
            <a:r>
              <a:rPr lang="en-US" sz="1900" dirty="0" smtClean="0"/>
              <a:t>[and involves giving to others] is </a:t>
            </a:r>
            <a:r>
              <a:rPr lang="en-US" sz="1900" dirty="0"/>
              <a:t>condemned by others as a grave </a:t>
            </a:r>
            <a:r>
              <a:rPr lang="en-US" sz="1900" dirty="0" smtClean="0"/>
              <a:t>evil.”</a:t>
            </a:r>
            <a:endParaRPr lang="en-US" sz="1900" dirty="0"/>
          </a:p>
        </p:txBody>
      </p:sp>
    </p:spTree>
    <p:extLst>
      <p:ext uri="{BB962C8B-B14F-4D97-AF65-F5344CB8AC3E}">
        <p14:creationId xmlns:p14="http://schemas.microsoft.com/office/powerpoint/2010/main" val="77050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Civic republican arguments: beginning with evidence</a:t>
            </a:r>
            <a:endParaRPr lang="en-US" dirty="0"/>
          </a:p>
        </p:txBody>
      </p:sp>
      <p:sp>
        <p:nvSpPr>
          <p:cNvPr id="3" name="Content Placeholder 2"/>
          <p:cNvSpPr>
            <a:spLocks noGrp="1"/>
          </p:cNvSpPr>
          <p:nvPr>
            <p:ph idx="1"/>
          </p:nvPr>
        </p:nvSpPr>
        <p:spPr>
          <a:xfrm>
            <a:off x="193183" y="1880315"/>
            <a:ext cx="11835684" cy="4855336"/>
          </a:xfrm>
        </p:spPr>
        <p:txBody>
          <a:bodyPr>
            <a:noAutofit/>
          </a:bodyPr>
          <a:lstStyle/>
          <a:p>
            <a:pPr>
              <a:spcBef>
                <a:spcPts val="700"/>
              </a:spcBef>
              <a:spcAft>
                <a:spcPts val="0"/>
              </a:spcAft>
            </a:pPr>
            <a:r>
              <a:rPr lang="en-US" sz="2100" dirty="0" smtClean="0"/>
              <a:t>Religious </a:t>
            </a:r>
            <a:r>
              <a:rPr lang="en-US" sz="2100" dirty="0"/>
              <a:t>groups (even dissenters) contribute indispensably to the common </a:t>
            </a:r>
            <a:r>
              <a:rPr lang="en-US" sz="2100" dirty="0" smtClean="0"/>
              <a:t>good, especially </a:t>
            </a:r>
            <a:r>
              <a:rPr lang="en-US" sz="2100" dirty="0"/>
              <a:t>service to the needy), which progressives </a:t>
            </a:r>
            <a:r>
              <a:rPr lang="en-US" sz="2100" dirty="0" smtClean="0"/>
              <a:t>(should) particularly </a:t>
            </a:r>
            <a:r>
              <a:rPr lang="en-US" sz="2100" dirty="0"/>
              <a:t>value</a:t>
            </a:r>
          </a:p>
          <a:p>
            <a:pPr>
              <a:spcBef>
                <a:spcPts val="700"/>
              </a:spcBef>
              <a:spcAft>
                <a:spcPts val="0"/>
              </a:spcAft>
            </a:pPr>
            <a:r>
              <a:rPr lang="en-US" sz="2100" dirty="0" smtClean="0"/>
              <a:t>Magnitude of services: “If </a:t>
            </a:r>
            <a:r>
              <a:rPr lang="en-US" sz="2100" dirty="0"/>
              <a:t>[faith-based service organizations] would disappear overnight, a crisis </a:t>
            </a:r>
            <a:r>
              <a:rPr lang="en-US" sz="2100" dirty="0" smtClean="0"/>
              <a:t>of the </a:t>
            </a:r>
            <a:r>
              <a:rPr lang="en-US" sz="2100" dirty="0"/>
              <a:t>first magnitude would exist in the nation’s social safety net</a:t>
            </a:r>
            <a:r>
              <a:rPr lang="en-US" sz="2100" dirty="0" smtClean="0"/>
              <a:t>.” Stephen </a:t>
            </a:r>
            <a:r>
              <a:rPr lang="en-US" sz="2100" dirty="0" err="1" smtClean="0"/>
              <a:t>Monsma</a:t>
            </a:r>
            <a:r>
              <a:rPr lang="en-US" sz="2100" dirty="0" smtClean="0"/>
              <a:t>, </a:t>
            </a:r>
            <a:r>
              <a:rPr lang="en-US" sz="2100" i="1" dirty="0" smtClean="0">
                <a:hlinkClick r:id="rId2"/>
              </a:rPr>
              <a:t>Pluralism and Freedom: Faith-Based Organizations in a Democratic Society</a:t>
            </a:r>
            <a:r>
              <a:rPr lang="en-US" sz="2100" dirty="0" smtClean="0"/>
              <a:t> (and other sources). Just a few examples:</a:t>
            </a:r>
          </a:p>
          <a:p>
            <a:pPr lvl="1">
              <a:spcBef>
                <a:spcPts val="700"/>
              </a:spcBef>
              <a:spcAft>
                <a:spcPts val="0"/>
              </a:spcAft>
            </a:pPr>
            <a:r>
              <a:rPr lang="en-US" sz="1900" dirty="0" smtClean="0"/>
              <a:t>Catholic </a:t>
            </a:r>
            <a:r>
              <a:rPr lang="en-US" sz="1900" dirty="0"/>
              <a:t>Charities USA provides more </a:t>
            </a:r>
            <a:r>
              <a:rPr lang="en-US" sz="1900" dirty="0" smtClean="0"/>
              <a:t>persons in </a:t>
            </a:r>
            <a:r>
              <a:rPr lang="en-US" sz="1900" dirty="0"/>
              <a:t>the U.S. with social services than any entity except the </a:t>
            </a:r>
            <a:r>
              <a:rPr lang="en-US" sz="1900" dirty="0" smtClean="0"/>
              <a:t>federal government (more </a:t>
            </a:r>
            <a:r>
              <a:rPr lang="en-US" sz="1900" dirty="0"/>
              <a:t>than 10.2 million persons in </a:t>
            </a:r>
            <a:r>
              <a:rPr lang="en-US" sz="1900" dirty="0" smtClean="0"/>
              <a:t>2010)</a:t>
            </a:r>
          </a:p>
          <a:p>
            <a:pPr lvl="1">
              <a:spcBef>
                <a:spcPts val="700"/>
              </a:spcBef>
              <a:spcAft>
                <a:spcPts val="0"/>
              </a:spcAft>
            </a:pPr>
            <a:r>
              <a:rPr lang="en-US" sz="1900" dirty="0" smtClean="0"/>
              <a:t>“</a:t>
            </a:r>
            <a:r>
              <a:rPr lang="en-US" sz="1900" dirty="0"/>
              <a:t>A survey of nonprofit relief efforts following </a:t>
            </a:r>
            <a:r>
              <a:rPr lang="en-US" sz="1900" dirty="0" smtClean="0"/>
              <a:t>the 2005 </a:t>
            </a:r>
            <a:r>
              <a:rPr lang="en-US" sz="1900" dirty="0"/>
              <a:t>hurricanes Katrina and Rita in the New Orleans and Gulf </a:t>
            </a:r>
            <a:r>
              <a:rPr lang="en-US" sz="1900" dirty="0" smtClean="0"/>
              <a:t>Coast areas </a:t>
            </a:r>
            <a:r>
              <a:rPr lang="en-US" sz="1900" dirty="0"/>
              <a:t>found that </a:t>
            </a:r>
            <a:r>
              <a:rPr lang="en-US" sz="1900" dirty="0" smtClean="0"/>
              <a:t>59 percent </a:t>
            </a:r>
            <a:r>
              <a:rPr lang="en-US" sz="1900" dirty="0"/>
              <a:t>of the </a:t>
            </a:r>
            <a:r>
              <a:rPr lang="en-US" sz="1900" dirty="0" smtClean="0"/>
              <a:t>organizations providing </a:t>
            </a:r>
            <a:r>
              <a:rPr lang="en-US" sz="1900" dirty="0"/>
              <a:t>relief were congregations or other faith-based agencies”; </a:t>
            </a:r>
            <a:r>
              <a:rPr lang="en-US" sz="1900" dirty="0" smtClean="0"/>
              <a:t>religious </a:t>
            </a:r>
            <a:r>
              <a:rPr lang="en-US" sz="1900" dirty="0"/>
              <a:t>agencies also tend to serve more persons than secular </a:t>
            </a:r>
            <a:r>
              <a:rPr lang="en-US" sz="1900" dirty="0" smtClean="0"/>
              <a:t>agencies</a:t>
            </a:r>
          </a:p>
          <a:p>
            <a:pPr lvl="1">
              <a:spcBef>
                <a:spcPts val="700"/>
              </a:spcBef>
              <a:spcAft>
                <a:spcPts val="0"/>
              </a:spcAft>
            </a:pPr>
            <a:r>
              <a:rPr lang="en-US" sz="1900" dirty="0" smtClean="0"/>
              <a:t>Faith-based </a:t>
            </a:r>
            <a:r>
              <a:rPr lang="en-US" sz="1900" dirty="0"/>
              <a:t>foster-care and </a:t>
            </a:r>
            <a:r>
              <a:rPr lang="en-US" sz="1900" dirty="0" smtClean="0"/>
              <a:t>adoption agencies </a:t>
            </a:r>
            <a:r>
              <a:rPr lang="en-US" sz="1900" dirty="0"/>
              <a:t>place thousands of children a year; </a:t>
            </a:r>
            <a:r>
              <a:rPr lang="en-US" sz="1900" dirty="0" smtClean="0"/>
              <a:t>“[</a:t>
            </a:r>
            <a:r>
              <a:rPr lang="en-US" sz="1900" dirty="0" err="1"/>
              <a:t>i</a:t>
            </a:r>
            <a:r>
              <a:rPr lang="en-US" sz="1900" dirty="0"/>
              <a:t>]f [faith-based agencies] </a:t>
            </a:r>
            <a:r>
              <a:rPr lang="en-US" sz="1900" dirty="0" smtClean="0"/>
              <a:t>would disappear overnight, </a:t>
            </a:r>
            <a:r>
              <a:rPr lang="en-US" sz="1900" dirty="0"/>
              <a:t>the </a:t>
            </a:r>
            <a:r>
              <a:rPr lang="en-US" sz="1900" dirty="0" smtClean="0"/>
              <a:t>whole structure would </a:t>
            </a:r>
            <a:r>
              <a:rPr lang="en-US" sz="1900" dirty="0"/>
              <a:t>collapse” </a:t>
            </a:r>
            <a:r>
              <a:rPr lang="en-US" sz="1900" dirty="0" smtClean="0"/>
              <a:t>(CEO, National </a:t>
            </a:r>
            <a:r>
              <a:rPr lang="en-US" sz="1900" dirty="0"/>
              <a:t>Council for </a:t>
            </a:r>
            <a:r>
              <a:rPr lang="en-US" sz="1900" dirty="0" smtClean="0"/>
              <a:t>Adoption)</a:t>
            </a:r>
            <a:endParaRPr lang="en-US" sz="1900" dirty="0"/>
          </a:p>
        </p:txBody>
      </p:sp>
    </p:spTree>
    <p:extLst>
      <p:ext uri="{BB962C8B-B14F-4D97-AF65-F5344CB8AC3E}">
        <p14:creationId xmlns:p14="http://schemas.microsoft.com/office/powerpoint/2010/main" val="4111503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Civic contributions: </a:t>
            </a:r>
            <a:r>
              <a:rPr lang="en-US" u="sng" dirty="0" smtClean="0"/>
              <a:t>distinctive</a:t>
            </a:r>
            <a:r>
              <a:rPr lang="en-US" dirty="0" smtClean="0"/>
              <a:t> religious contributions</a:t>
            </a:r>
            <a:endParaRPr lang="en-US" dirty="0"/>
          </a:p>
        </p:txBody>
      </p:sp>
      <p:sp>
        <p:nvSpPr>
          <p:cNvPr id="3" name="Content Placeholder 2"/>
          <p:cNvSpPr>
            <a:spLocks noGrp="1"/>
          </p:cNvSpPr>
          <p:nvPr>
            <p:ph idx="1"/>
          </p:nvPr>
        </p:nvSpPr>
        <p:spPr>
          <a:xfrm>
            <a:off x="261870" y="2189408"/>
            <a:ext cx="11668259" cy="4237149"/>
          </a:xfrm>
        </p:spPr>
        <p:txBody>
          <a:bodyPr>
            <a:normAutofit/>
          </a:bodyPr>
          <a:lstStyle/>
          <a:p>
            <a:r>
              <a:rPr lang="en-US" sz="2100" dirty="0" smtClean="0"/>
              <a:t>Stephen </a:t>
            </a:r>
            <a:r>
              <a:rPr lang="en-US" sz="2100" dirty="0" err="1" smtClean="0"/>
              <a:t>Monsma</a:t>
            </a:r>
            <a:r>
              <a:rPr lang="en-US" sz="2100" dirty="0" smtClean="0"/>
              <a:t>: “Faith-based </a:t>
            </a:r>
            <a:r>
              <a:rPr lang="en-US" sz="2100" dirty="0"/>
              <a:t>organizations often fill a niche that either </a:t>
            </a:r>
            <a:r>
              <a:rPr lang="en-US" sz="2100" dirty="0" smtClean="0"/>
              <a:t>government or </a:t>
            </a:r>
            <a:r>
              <a:rPr lang="en-US" sz="2100" dirty="0"/>
              <a:t>large, secular social service agencies would have a hard time </a:t>
            </a:r>
            <a:r>
              <a:rPr lang="en-US" sz="2100" dirty="0" smtClean="0"/>
              <a:t>filling” </a:t>
            </a:r>
          </a:p>
          <a:p>
            <a:pPr lvl="1"/>
            <a:r>
              <a:rPr lang="en-US" sz="1900" dirty="0" smtClean="0"/>
              <a:t>E.g. report on successful prisoner </a:t>
            </a:r>
            <a:r>
              <a:rPr lang="en-US" sz="1900" dirty="0"/>
              <a:t>reentry </a:t>
            </a:r>
            <a:r>
              <a:rPr lang="en-US" sz="1900" dirty="0" smtClean="0"/>
              <a:t>programs: “Faith-based </a:t>
            </a:r>
            <a:r>
              <a:rPr lang="en-US" sz="1900" dirty="0"/>
              <a:t>institutions may be able to </a:t>
            </a:r>
            <a:r>
              <a:rPr lang="en-US" sz="1900" dirty="0" smtClean="0"/>
              <a:t>affect returning </a:t>
            </a:r>
            <a:r>
              <a:rPr lang="en-US" sz="1900" dirty="0"/>
              <a:t>prisoners in ways that other programs do not</a:t>
            </a:r>
            <a:r>
              <a:rPr lang="en-US" sz="1900" dirty="0" smtClean="0"/>
              <a:t>,” </a:t>
            </a:r>
            <a:r>
              <a:rPr lang="en-US" sz="1900" dirty="0"/>
              <a:t>because they </a:t>
            </a:r>
            <a:r>
              <a:rPr lang="en-US" sz="1900" dirty="0" smtClean="0"/>
              <a:t>“can help </a:t>
            </a:r>
            <a:r>
              <a:rPr lang="en-US" sz="1900" dirty="0"/>
              <a:t>create the conditions for personal transformation, provide inspiration</a:t>
            </a:r>
            <a:r>
              <a:rPr lang="en-US" sz="1900" dirty="0" smtClean="0"/>
              <a:t>, and </a:t>
            </a:r>
            <a:r>
              <a:rPr lang="en-US" sz="1900" dirty="0"/>
              <a:t>motivate individuals to achieve individual </a:t>
            </a:r>
            <a:r>
              <a:rPr lang="en-US" sz="1900" dirty="0" smtClean="0"/>
              <a:t>goals”</a:t>
            </a:r>
          </a:p>
          <a:p>
            <a:pPr lvl="1"/>
            <a:r>
              <a:rPr lang="en-US" sz="1900" dirty="0" smtClean="0"/>
              <a:t>Religious institutions mobilize social capital—volunteers, donations—for service to nonmembers, at higher levels than nonreligious organizations (John </a:t>
            </a:r>
            <a:r>
              <a:rPr lang="en-US" sz="1900" dirty="0" err="1" smtClean="0"/>
              <a:t>DiIulio</a:t>
            </a:r>
            <a:r>
              <a:rPr lang="en-US" sz="1900" dirty="0" smtClean="0"/>
              <a:t>)</a:t>
            </a:r>
          </a:p>
          <a:p>
            <a:pPr lvl="1"/>
            <a:r>
              <a:rPr lang="en-US" sz="1900" dirty="0"/>
              <a:t>Robert Putnam and David </a:t>
            </a:r>
            <a:r>
              <a:rPr lang="en-US" sz="1900" dirty="0" smtClean="0"/>
              <a:t>Campbell: “regular </a:t>
            </a:r>
            <a:r>
              <a:rPr lang="en-US" sz="1900" dirty="0"/>
              <a:t>churchgoers are </a:t>
            </a:r>
            <a:r>
              <a:rPr lang="en-US" sz="1900" dirty="0" smtClean="0"/>
              <a:t>more than </a:t>
            </a:r>
            <a:r>
              <a:rPr lang="en-US" sz="1900" dirty="0"/>
              <a:t>twice as likely to volunteer to help the needy, compared </a:t>
            </a:r>
            <a:r>
              <a:rPr lang="en-US" sz="1900" dirty="0" smtClean="0"/>
              <a:t>to demographically </a:t>
            </a:r>
            <a:r>
              <a:rPr lang="en-US" sz="1900" dirty="0"/>
              <a:t>matched Americans who rarely, if ever, attend </a:t>
            </a:r>
            <a:r>
              <a:rPr lang="en-US" sz="1900" dirty="0" smtClean="0"/>
              <a:t>church”</a:t>
            </a:r>
          </a:p>
          <a:p>
            <a:pPr lvl="1"/>
            <a:r>
              <a:rPr lang="en-US" sz="1900" dirty="0"/>
              <a:t>Steve McFarland, World Vision: “‘We are not just another humanitarian organization, but a branch of the body of Christ. . . . The key to our effectiveness is our faith, not our size. If we would lose our birthright, if we ever would not be able to determine our team, we’d lose our vision</a:t>
            </a:r>
            <a:r>
              <a:rPr lang="en-US" sz="1900" dirty="0" smtClean="0"/>
              <a:t>.’”</a:t>
            </a:r>
            <a:endParaRPr lang="en-US" sz="2100" dirty="0"/>
          </a:p>
        </p:txBody>
      </p:sp>
    </p:spTree>
    <p:extLst>
      <p:ext uri="{BB962C8B-B14F-4D97-AF65-F5344CB8AC3E}">
        <p14:creationId xmlns:p14="http://schemas.microsoft.com/office/powerpoint/2010/main" val="2446636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CIVIC CONTRIBUTIONS OF </a:t>
            </a:r>
            <a:r>
              <a:rPr lang="en-US" u="sng" dirty="0" err="1" smtClean="0"/>
              <a:t>DISSENTers</a:t>
            </a:r>
            <a:endParaRPr lang="en-US" u="sng" dirty="0"/>
          </a:p>
        </p:txBody>
      </p:sp>
      <p:sp>
        <p:nvSpPr>
          <p:cNvPr id="3" name="Content Placeholder 2"/>
          <p:cNvSpPr>
            <a:spLocks noGrp="1"/>
          </p:cNvSpPr>
          <p:nvPr>
            <p:ph idx="1"/>
          </p:nvPr>
        </p:nvSpPr>
        <p:spPr>
          <a:xfrm>
            <a:off x="334851" y="2060620"/>
            <a:ext cx="11500833" cy="4468969"/>
          </a:xfrm>
        </p:spPr>
        <p:txBody>
          <a:bodyPr>
            <a:normAutofit/>
          </a:bodyPr>
          <a:lstStyle/>
          <a:p>
            <a:r>
              <a:rPr lang="en-US" sz="2100" dirty="0"/>
              <a:t>Protecting the dissenter, even though he departs from social morality on </a:t>
            </a:r>
            <a:r>
              <a:rPr lang="en-US" sz="2100" u="sng" dirty="0"/>
              <a:t>this</a:t>
            </a:r>
            <a:r>
              <a:rPr lang="en-US" sz="2100" dirty="0"/>
              <a:t> particular law, serves society by leaving the dissenter free to continue to serve others, in distinctive ways reflecting its identity—and motivated by its identity</a:t>
            </a:r>
          </a:p>
          <a:p>
            <a:r>
              <a:rPr lang="en-US" sz="2100" dirty="0" smtClean="0"/>
              <a:t>George Washington, Letter to Newport (RI) Quakers, 1789: “[I]it </a:t>
            </a:r>
            <a:r>
              <a:rPr lang="en-US" sz="2100" dirty="0"/>
              <a:t>is doing the </a:t>
            </a:r>
            <a:r>
              <a:rPr lang="en-US" sz="2100" dirty="0" smtClean="0"/>
              <a:t>people called </a:t>
            </a:r>
            <a:r>
              <a:rPr lang="en-US" sz="2100" dirty="0"/>
              <a:t>Quakers no more than justice to say, that (except their declining </a:t>
            </a:r>
            <a:r>
              <a:rPr lang="en-US" sz="2100" dirty="0" smtClean="0"/>
              <a:t>to share </a:t>
            </a:r>
            <a:r>
              <a:rPr lang="en-US" sz="2100" dirty="0"/>
              <a:t>with others the burden of the common defense) there is no </a:t>
            </a:r>
            <a:r>
              <a:rPr lang="en-US" sz="2100" dirty="0" smtClean="0"/>
              <a:t>denomination among </a:t>
            </a:r>
            <a:r>
              <a:rPr lang="en-US" sz="2100" dirty="0"/>
              <a:t>us, who are more exemplary and useful </a:t>
            </a:r>
            <a:r>
              <a:rPr lang="en-US" sz="2100" dirty="0" smtClean="0"/>
              <a:t>citizens…. [I]n </a:t>
            </a:r>
            <a:r>
              <a:rPr lang="en-US" sz="2100" dirty="0"/>
              <a:t>my opinion the conscientious scruples </a:t>
            </a:r>
            <a:r>
              <a:rPr lang="en-US" sz="2100" dirty="0" smtClean="0"/>
              <a:t>of all </a:t>
            </a:r>
            <a:r>
              <a:rPr lang="en-US" sz="2100" dirty="0"/>
              <a:t>men should be treated with great delicacy and tenderness; and it is my </a:t>
            </a:r>
            <a:r>
              <a:rPr lang="en-US" sz="2100" dirty="0" smtClean="0"/>
              <a:t>wish and </a:t>
            </a:r>
            <a:r>
              <a:rPr lang="en-US" sz="2100" dirty="0"/>
              <a:t>desire, that the laws may always be as extensively accommodated to them</a:t>
            </a:r>
            <a:r>
              <a:rPr lang="en-US" sz="2100" dirty="0" smtClean="0"/>
              <a:t>, as </a:t>
            </a:r>
            <a:r>
              <a:rPr lang="en-US" sz="2100" dirty="0"/>
              <a:t>a due regard to the protection and essential interests of the nation may </a:t>
            </a:r>
            <a:r>
              <a:rPr lang="en-US" sz="2100" dirty="0" smtClean="0"/>
              <a:t>justify and permit.”</a:t>
            </a:r>
          </a:p>
          <a:p>
            <a:r>
              <a:rPr lang="en-US" sz="2100" dirty="0" smtClean="0"/>
              <a:t>“[Organizations’] best contribution </a:t>
            </a:r>
            <a:r>
              <a:rPr lang="en-US" sz="2100" dirty="0"/>
              <a:t>to the common good may be an uncommon </a:t>
            </a:r>
            <a:r>
              <a:rPr lang="en-US" sz="2100" dirty="0" smtClean="0"/>
              <a:t>contribution” (Stanley Carlson-</a:t>
            </a:r>
            <a:r>
              <a:rPr lang="en-US" sz="2100" dirty="0" err="1" smtClean="0"/>
              <a:t>Thies</a:t>
            </a:r>
            <a:r>
              <a:rPr lang="en-US" sz="2100" dirty="0" smtClean="0"/>
              <a:t>)</a:t>
            </a:r>
            <a:endParaRPr lang="en-US" sz="2100" dirty="0"/>
          </a:p>
        </p:txBody>
      </p:sp>
    </p:spTree>
    <p:extLst>
      <p:ext uri="{BB962C8B-B14F-4D97-AF65-F5344CB8AC3E}">
        <p14:creationId xmlns:p14="http://schemas.microsoft.com/office/powerpoint/2010/main" val="4069127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CIVIC contributions: Some quotes from liberals</a:t>
            </a:r>
            <a:endParaRPr lang="en-US" dirty="0"/>
          </a:p>
        </p:txBody>
      </p:sp>
      <p:sp>
        <p:nvSpPr>
          <p:cNvPr id="3" name="Content Placeholder 2"/>
          <p:cNvSpPr>
            <a:spLocks noGrp="1"/>
          </p:cNvSpPr>
          <p:nvPr>
            <p:ph idx="1"/>
          </p:nvPr>
        </p:nvSpPr>
        <p:spPr>
          <a:xfrm>
            <a:off x="169068" y="2034862"/>
            <a:ext cx="11808284" cy="4662152"/>
          </a:xfrm>
        </p:spPr>
        <p:txBody>
          <a:bodyPr>
            <a:normAutofit/>
          </a:bodyPr>
          <a:lstStyle/>
          <a:p>
            <a:r>
              <a:rPr lang="en-US" sz="2100" dirty="0" smtClean="0"/>
              <a:t>Democratic Party Platform 2012:  “We </a:t>
            </a:r>
            <a:r>
              <a:rPr lang="en-US" sz="2100" dirty="0"/>
              <a:t>know that our nation, our communities, and our lives are made vastly stronger and richer by faith and the countless acts of justice and mercy it </a:t>
            </a:r>
            <a:r>
              <a:rPr lang="en-US" sz="2100" dirty="0" smtClean="0"/>
              <a:t>inspires…. People </a:t>
            </a:r>
            <a:r>
              <a:rPr lang="en-US" sz="2100" dirty="0"/>
              <a:t>of faith and religious organizations do amazing work in communities across this country and the world, and we believe in lifting up and valuing that good work, and finding ways to support it where possible</a:t>
            </a:r>
            <a:r>
              <a:rPr lang="en-US" sz="2100" dirty="0" smtClean="0"/>
              <a:t>.”</a:t>
            </a:r>
          </a:p>
          <a:p>
            <a:r>
              <a:rPr lang="en-US" sz="2100" dirty="0"/>
              <a:t>Among respondents reporting no religious </a:t>
            </a:r>
            <a:r>
              <a:rPr lang="en-US" sz="2100" dirty="0" smtClean="0"/>
              <a:t>affiliation (2 </a:t>
            </a:r>
            <a:r>
              <a:rPr lang="en-US" sz="2100" dirty="0"/>
              <a:t>to 1 </a:t>
            </a:r>
            <a:r>
              <a:rPr lang="en-US" sz="2100" dirty="0" smtClean="0"/>
              <a:t>liberal/Democratic), </a:t>
            </a:r>
            <a:r>
              <a:rPr lang="en-US" sz="2100" dirty="0"/>
              <a:t>77 percent said that religious organizations “play an important role in helping the poor and </a:t>
            </a:r>
            <a:r>
              <a:rPr lang="en-US" sz="2100" dirty="0" smtClean="0"/>
              <a:t>needy” (</a:t>
            </a:r>
            <a:r>
              <a:rPr lang="en-US" sz="2100" dirty="0" smtClean="0">
                <a:hlinkClick r:id="rId2"/>
              </a:rPr>
              <a:t>Pew </a:t>
            </a:r>
            <a:r>
              <a:rPr lang="en-US" sz="2100" dirty="0">
                <a:hlinkClick r:id="rId2"/>
              </a:rPr>
              <a:t>Research </a:t>
            </a:r>
            <a:r>
              <a:rPr lang="en-US" sz="2100" dirty="0" smtClean="0">
                <a:hlinkClick r:id="rId2"/>
              </a:rPr>
              <a:t>Center</a:t>
            </a:r>
            <a:r>
              <a:rPr lang="en-US" sz="2100" dirty="0" smtClean="0"/>
              <a:t>)</a:t>
            </a:r>
            <a:endParaRPr lang="en-US" sz="2100" dirty="0"/>
          </a:p>
          <a:p>
            <a:r>
              <a:rPr lang="en-US" sz="2100" dirty="0" smtClean="0">
                <a:hlinkClick r:id="rId3"/>
              </a:rPr>
              <a:t>President Obama</a:t>
            </a:r>
            <a:r>
              <a:rPr lang="en-US" sz="2100" dirty="0" smtClean="0"/>
              <a:t>, welcoming Pope Francis, Sept 22: “[Your visit] reveals </a:t>
            </a:r>
            <a:r>
              <a:rPr lang="en-US" sz="2100" dirty="0"/>
              <a:t>how much all Americans, from every background and of every faith, value the role that the Catholic Church plays in strengthening America. From my time working in impoverished neighborhoods with the Catholic Church in Chicago, to my travels as President, I’ve seen firsthand how, every day, Catholic communities, priests, nuns, and laity feed the hungry, heal the sick, shelter the homeless, educate our children, and fortify the faith that sustains so many</a:t>
            </a:r>
            <a:r>
              <a:rPr lang="en-US" sz="2100" dirty="0" smtClean="0"/>
              <a:t>.”</a:t>
            </a:r>
            <a:endParaRPr lang="en-US" sz="2100" dirty="0"/>
          </a:p>
        </p:txBody>
      </p:sp>
    </p:spTree>
    <p:extLst>
      <p:ext uri="{BB962C8B-B14F-4D97-AF65-F5344CB8AC3E}">
        <p14:creationId xmlns:p14="http://schemas.microsoft.com/office/powerpoint/2010/main" val="758962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1481</TotalTime>
  <Words>2127</Words>
  <Application>Microsoft Office PowerPoint</Application>
  <PresentationFormat>Widescreen</PresentationFormat>
  <Paragraphs>86</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Gill Sans MT</vt:lpstr>
      <vt:lpstr>Wingdings 2</vt:lpstr>
      <vt:lpstr>Dividend</vt:lpstr>
      <vt:lpstr>GETTING TO PURPLE: RELIGIOUS FREEDOM ARGUMENTS TO REACH THE PERSUADABLE MIDDLE</vt:lpstr>
      <vt:lpstr>Background: issues &amp; the legal framework</vt:lpstr>
      <vt:lpstr>3 kinds of arguments</vt:lpstr>
      <vt:lpstr>1. civil-liberty arguments</vt:lpstr>
      <vt:lpstr>Civil liberty arguments (cont’d)</vt:lpstr>
      <vt:lpstr>2. Civic republican arguments: beginning with evidence</vt:lpstr>
      <vt:lpstr>Civic contributions: distinctive religious contributions</vt:lpstr>
      <vt:lpstr>THE CIVIC CONTRIBUTIONS OF DISSENTers</vt:lpstr>
      <vt:lpstr>CIVIC contributions: Some quotes from liberals</vt:lpstr>
      <vt:lpstr>3. Pragmatic arguments</vt:lpstr>
      <vt:lpstr>The nature of these 3 arguments</vt:lpstr>
      <vt:lpstr>In application: acknowledging competing interests</vt:lpstr>
      <vt:lpstr>Conclusion: pope francis</vt:lpstr>
      <vt:lpstr>Questions?</vt:lpstr>
    </vt:vector>
  </TitlesOfParts>
  <Company>UST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TO PURPLE: RELIGIOUS FREEDOM ARGUMENTS TO REACH THE PERSUADABLE MIDDLE</dc:title>
  <dc:creator>Berg, Thomas C.</dc:creator>
  <cp:lastModifiedBy>Berg, Thomas C.</cp:lastModifiedBy>
  <cp:revision>59</cp:revision>
  <dcterms:created xsi:type="dcterms:W3CDTF">2015-09-25T19:34:26Z</dcterms:created>
  <dcterms:modified xsi:type="dcterms:W3CDTF">2015-10-04T00:29:29Z</dcterms:modified>
</cp:coreProperties>
</file>